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35" r:id="rId4"/>
    <p:sldId id="259" r:id="rId5"/>
    <p:sldId id="260" r:id="rId6"/>
    <p:sldId id="261" r:id="rId7"/>
    <p:sldId id="262" r:id="rId8"/>
    <p:sldId id="297" r:id="rId9"/>
    <p:sldId id="263" r:id="rId10"/>
    <p:sldId id="447" r:id="rId11"/>
    <p:sldId id="445" r:id="rId12"/>
    <p:sldId id="468" r:id="rId13"/>
    <p:sldId id="459" r:id="rId14"/>
    <p:sldId id="469" r:id="rId15"/>
    <p:sldId id="461" r:id="rId16"/>
    <p:sldId id="470" r:id="rId17"/>
    <p:sldId id="463" r:id="rId18"/>
    <p:sldId id="472" r:id="rId19"/>
    <p:sldId id="465" r:id="rId20"/>
    <p:sldId id="449" r:id="rId21"/>
    <p:sldId id="466" r:id="rId22"/>
    <p:sldId id="471" r:id="rId23"/>
    <p:sldId id="407" r:id="rId24"/>
    <p:sldId id="417" r:id="rId25"/>
    <p:sldId id="281" r:id="rId26"/>
    <p:sldId id="275" r:id="rId27"/>
    <p:sldId id="276" r:id="rId28"/>
    <p:sldId id="277" r:id="rId29"/>
    <p:sldId id="278" r:id="rId30"/>
    <p:sldId id="283" r:id="rId31"/>
    <p:sldId id="284" r:id="rId32"/>
    <p:sldId id="309" r:id="rId33"/>
    <p:sldId id="310" r:id="rId34"/>
    <p:sldId id="288" r:id="rId35"/>
    <p:sldId id="289" r:id="rId36"/>
    <p:sldId id="418" r:id="rId37"/>
    <p:sldId id="312" r:id="rId38"/>
    <p:sldId id="313"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09/12/2021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05 </a:t>
            </a:r>
            <a:r>
              <a:rPr lang="en-US" sz="2400" b="1" dirty="0" err="1"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Jamadil</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10 </a:t>
            </a:r>
            <a:r>
              <a:rPr lang="en-US" sz="2400" b="1" dirty="0" err="1"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Disember</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2021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646331"/>
          </a:xfrm>
          <a:prstGeom prst="rect">
            <a:avLst/>
          </a:prstGeom>
          <a:noFill/>
        </p:spPr>
        <p:txBody>
          <a:bodyPr wrap="square" lIns="91440" tIns="45720" rIns="91440" bIns="45720">
            <a:spAutoFit/>
          </a:bodyPr>
          <a:lstStyle/>
          <a:p>
            <a:pPr algn="ct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Jabatan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 H</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al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E</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hwal</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 </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A</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gama </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T</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erengganu</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endParaRPr>
          </a:p>
        </p:txBody>
      </p:sp>
      <p:sp>
        <p:nvSpPr>
          <p:cNvPr id="11" name="Rectangle 10"/>
          <p:cNvSpPr/>
          <p:nvPr/>
        </p:nvSpPr>
        <p:spPr>
          <a:xfrm>
            <a:off x="146161" y="3505200"/>
            <a:ext cx="8836246" cy="2057400"/>
          </a:xfrm>
          <a:prstGeom prst="rect">
            <a:avLst/>
          </a:prstGeom>
          <a:noFill/>
          <a:scene3d>
            <a:camera prst="perspectiveAbove"/>
            <a:lightRig rig="threePt" dir="t"/>
          </a:scene3d>
          <a:sp3d>
            <a:bevelT/>
            <a:bevelB prst="relaxedInset"/>
          </a:sp3d>
        </p:spPr>
        <p:txBody>
          <a:bodyPr wrap="square">
            <a:prstTxWarp prst="textPlain">
              <a:avLst/>
            </a:prstTxWarp>
            <a:spAutoFit/>
          </a:bodyPr>
          <a:lstStyle/>
          <a:p>
            <a:pPr algn="ctr" fontAlgn="auto">
              <a:spcBef>
                <a:spcPts val="0"/>
              </a:spcBef>
              <a:spcAft>
                <a:spcPts val="0"/>
              </a:spcAft>
              <a:defRPr/>
            </a:pPr>
            <a:r>
              <a:rPr lang="ms-MY"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25-SQUANOVA" pitchFamily="34" charset="0"/>
              </a:rPr>
              <a:t>Zakat membersihkan dosa Dan menyucikan jiwa</a:t>
            </a: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cs typeface="Arial" pitchFamily="34" charset="0"/>
              </a:rPr>
              <a:t>KHUTBAH MULTIMEDIA</a:t>
            </a:r>
          </a:p>
          <a:p>
            <a:pPr marL="0" indent="0" algn="ctr">
              <a:buNone/>
            </a:pPr>
            <a:r>
              <a:rPr lang="ms-MY"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cs typeface="Arial" pitchFamily="34" charset="0"/>
              </a:rPr>
              <a:t>Siri: </a:t>
            </a:r>
            <a:r>
              <a:rPr lang="ms-MY"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cs typeface="Arial" pitchFamily="34" charset="0"/>
              </a:rPr>
              <a:t>48 / 2021</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cs typeface="Arial" pitchFamily="34" charset="0"/>
            </a:endParaRPr>
          </a:p>
        </p:txBody>
      </p:sp>
    </p:spTree>
    <p:extLst>
      <p:ext uri="{BB962C8B-B14F-4D97-AF65-F5344CB8AC3E}">
        <p14:creationId xmlns:p14="http://schemas.microsoft.com/office/powerpoint/2010/main" val="2677528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56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1371600" y="243444"/>
            <a:ext cx="6892636" cy="990600"/>
          </a:xfrm>
          <a:prstGeom prst="cloudCallout">
            <a:avLst>
              <a:gd name="adj1" fmla="val -45472"/>
              <a:gd name="adj2" fmla="val 8873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elebihan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Berzakat</a:t>
            </a:r>
            <a:endParaRPr lang="en-US" sz="2800" dirty="0"/>
          </a:p>
        </p:txBody>
      </p:sp>
      <p:sp>
        <p:nvSpPr>
          <p:cNvPr id="6" name="Rounded Rectangle 5"/>
          <p:cNvSpPr/>
          <p:nvPr/>
        </p:nvSpPr>
        <p:spPr>
          <a:xfrm>
            <a:off x="516082" y="1676400"/>
            <a:ext cx="8382000" cy="47244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ln w="10541" cmpd="sng">
                  <a:solidFill>
                    <a:sysClr val="windowText" lastClr="000000"/>
                  </a:solidFill>
                  <a:prstDash val="solid"/>
                </a:ln>
                <a:solidFill>
                  <a:srgbClr val="C00000"/>
                </a:solidFill>
              </a:rPr>
              <a:t>Kedua</a:t>
            </a:r>
            <a:r>
              <a:rPr lang="ms-MY" sz="4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ms-MY"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Sebagai membuktikan keimanan yang sebenar, dan menzahirkan kesyukuran kepada Allah s.w.t di atas nikmat yang dikurniakan-Nya. Malah Allah s.w.t juga berjanji akan menambahkan lagi nikmat jika ia </a:t>
            </a:r>
            <a:r>
              <a:rPr lang="ms-MY" sz="4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disyukuri </a:t>
            </a:r>
            <a:endParaRPr lang="en-US"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8722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969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1371600" y="243444"/>
            <a:ext cx="6892636" cy="990600"/>
          </a:xfrm>
          <a:prstGeom prst="cloudCallout">
            <a:avLst>
              <a:gd name="adj1" fmla="val -45472"/>
              <a:gd name="adj2" fmla="val 8873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elebihan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Berzakat</a:t>
            </a:r>
            <a:endParaRPr lang="en-US" sz="2800" dirty="0"/>
          </a:p>
        </p:txBody>
      </p:sp>
      <p:sp>
        <p:nvSpPr>
          <p:cNvPr id="6" name="Rounded Rectangle 5"/>
          <p:cNvSpPr/>
          <p:nvPr/>
        </p:nvSpPr>
        <p:spPr>
          <a:xfrm>
            <a:off x="516082" y="1676400"/>
            <a:ext cx="8382000" cy="47244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smtClean="0">
                <a:ln w="10541" cmpd="sng">
                  <a:solidFill>
                    <a:sysClr val="windowText" lastClr="000000"/>
                  </a:solidFill>
                  <a:prstDash val="solid"/>
                </a:ln>
                <a:solidFill>
                  <a:srgbClr val="C00000"/>
                </a:solidFill>
              </a:rPr>
              <a:t>Ketiga</a:t>
            </a:r>
            <a:r>
              <a:rPr lang="ms-MY" sz="3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ms-MY" sz="3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Menanamkan rasa kasih sayang dan belas kasihan di kalangan orang- orang yang beriman, mengurangkan jurang pemisahan dalam kalangan masyarakat muslim baik yang kaya mau pun yang miskin dalam mengecapi nikmat harta, seterusnya dapat membentuk sebuah masyarakat yang erat hubungan persaudaraannya</a:t>
            </a:r>
            <a:r>
              <a:rPr lang="ms-MY" sz="3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suka </a:t>
            </a:r>
            <a:r>
              <a:rPr lang="ms-MY" sz="3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tolong menolong antara satu sama lain</a:t>
            </a:r>
            <a:endParaRPr lang="en-US" sz="3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16379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695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1371600" y="243444"/>
            <a:ext cx="6892636" cy="990600"/>
          </a:xfrm>
          <a:prstGeom prst="cloudCallout">
            <a:avLst>
              <a:gd name="adj1" fmla="val -45472"/>
              <a:gd name="adj2" fmla="val 8873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elebihan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Berzakat</a:t>
            </a:r>
            <a:endParaRPr lang="en-US" sz="2800" dirty="0"/>
          </a:p>
        </p:txBody>
      </p:sp>
      <p:sp>
        <p:nvSpPr>
          <p:cNvPr id="6" name="Rounded Rectangle 5"/>
          <p:cNvSpPr/>
          <p:nvPr/>
        </p:nvSpPr>
        <p:spPr>
          <a:xfrm>
            <a:off x="304800" y="1828800"/>
            <a:ext cx="8593282" cy="45720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800" b="1" dirty="0" smtClean="0">
                <a:ln w="10541" cmpd="sng">
                  <a:solidFill>
                    <a:sysClr val="windowText" lastClr="000000"/>
                  </a:solidFill>
                  <a:prstDash val="solid"/>
                </a:ln>
                <a:solidFill>
                  <a:srgbClr val="C00000"/>
                </a:solidFill>
              </a:rPr>
              <a:t>Keempat</a:t>
            </a:r>
            <a:r>
              <a:rPr lang="ms-MY" sz="48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ms-MY" sz="44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Zakat menyuburkan harta dan menambahkan pahala serta keberkatan dan kebahagiaan hidup di dunia dan juga di akhrat</a:t>
            </a:r>
            <a:endParaRPr lang="en-US" sz="44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91277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189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duotone>
              <a:schemeClr val="accent5">
                <a:shade val="45000"/>
                <a:satMod val="135000"/>
              </a:schemeClr>
              <a:prstClr val="white"/>
            </a:duotone>
            <a:lum/>
            <a:extLst>
              <a:ext uri="{BEBA8EAE-BF5A-486C-A8C5-ECC9F3942E4B}">
                <a14:imgProps xmlns:a14="http://schemas.microsoft.com/office/drawing/2010/main">
                  <a14:imgLayer r:embed="rId3">
                    <a14:imgEffect>
                      <a14:colorTemperature colorTemp="7375"/>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3" name="Plaque 2"/>
          <p:cNvSpPr/>
          <p:nvPr/>
        </p:nvSpPr>
        <p:spPr>
          <a:xfrm>
            <a:off x="609600" y="23149"/>
            <a:ext cx="8081598"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3200" dirty="0"/>
          </a:p>
        </p:txBody>
      </p:sp>
      <p:sp>
        <p:nvSpPr>
          <p:cNvPr id="4" name="Rectangle 3"/>
          <p:cNvSpPr/>
          <p:nvPr/>
        </p:nvSpPr>
        <p:spPr>
          <a:xfrm>
            <a:off x="171697" y="3200400"/>
            <a:ext cx="8763000" cy="184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a:solidFill>
                    <a:sysClr val="windowText" lastClr="000000"/>
                  </a:solidFill>
                </a:ln>
                <a:solidFill>
                  <a:schemeClr val="tx1"/>
                </a:solidFill>
                <a:latin typeface="Arial" pitchFamily="34" charset="0"/>
                <a:cs typeface="Arial" pitchFamily="34" charset="0"/>
              </a:rPr>
              <a:t>Yang </a:t>
            </a:r>
            <a:r>
              <a:rPr lang="en-US" sz="3600" b="1" dirty="0" err="1" smtClean="0">
                <a:ln>
                  <a:solidFill>
                    <a:sysClr val="windowText" lastClr="000000"/>
                  </a:solidFill>
                </a:ln>
                <a:solidFill>
                  <a:schemeClr val="tx1"/>
                </a:solidFill>
                <a:latin typeface="Arial" pitchFamily="34" charset="0"/>
                <a:cs typeface="Arial" pitchFamily="34" charset="0"/>
              </a:rPr>
              <a:t>bermaksud</a:t>
            </a:r>
            <a:r>
              <a:rPr lang="en-US" sz="3600" b="1" dirty="0">
                <a:ln>
                  <a:solidFill>
                    <a:sysClr val="windowText" lastClr="000000"/>
                  </a:solidFill>
                </a:ln>
                <a:solidFill>
                  <a:schemeClr val="tx1"/>
                </a:solidFill>
                <a:latin typeface="Arial" pitchFamily="34" charset="0"/>
                <a:cs typeface="Arial" pitchFamily="34" charset="0"/>
              </a:rPr>
              <a:t> </a:t>
            </a:r>
            <a:r>
              <a:rPr lang="en-US" sz="3600" b="1" dirty="0" smtClean="0">
                <a:ln>
                  <a:solidFill>
                    <a:sysClr val="windowText" lastClr="000000"/>
                  </a:solidFill>
                </a:ln>
                <a:solidFill>
                  <a:schemeClr val="tx1"/>
                </a:solidFill>
                <a:latin typeface="Arial" pitchFamily="34" charset="0"/>
                <a:cs typeface="Arial" pitchFamily="34" charset="0"/>
              </a:rPr>
              <a:t>: </a:t>
            </a:r>
          </a:p>
          <a:p>
            <a:pPr algn="ctr"/>
            <a:r>
              <a:rPr lang="en-US" sz="5400" dirty="0" err="1" smtClean="0">
                <a:ln>
                  <a:solidFill>
                    <a:sysClr val="windowText" lastClr="000000"/>
                  </a:solidFill>
                </a:ln>
                <a:solidFill>
                  <a:schemeClr val="accent2">
                    <a:lumMod val="75000"/>
                  </a:schemeClr>
                </a:solidFill>
                <a:latin typeface="Arial" pitchFamily="34" charset="0"/>
                <a:cs typeface="Arial" pitchFamily="34" charset="0"/>
              </a:rPr>
              <a:t>Sedekah</a:t>
            </a:r>
            <a:r>
              <a:rPr lang="en-US" sz="5400" dirty="0" smtClean="0">
                <a:ln>
                  <a:solidFill>
                    <a:sysClr val="windowText" lastClr="000000"/>
                  </a:solidFill>
                </a:ln>
                <a:solidFill>
                  <a:schemeClr val="accent2">
                    <a:lumMod val="75000"/>
                  </a:schemeClr>
                </a:solidFill>
                <a:latin typeface="Arial" pitchFamily="34" charset="0"/>
                <a:cs typeface="Arial" pitchFamily="34" charset="0"/>
              </a:rPr>
              <a:t> </a:t>
            </a:r>
            <a:r>
              <a:rPr lang="en-US" sz="5400" dirty="0" err="1">
                <a:ln>
                  <a:solidFill>
                    <a:sysClr val="windowText" lastClr="000000"/>
                  </a:solidFill>
                </a:ln>
                <a:solidFill>
                  <a:schemeClr val="accent2">
                    <a:lumMod val="75000"/>
                  </a:schemeClr>
                </a:solidFill>
                <a:latin typeface="Arial" pitchFamily="34" charset="0"/>
                <a:cs typeface="Arial" pitchFamily="34" charset="0"/>
              </a:rPr>
              <a:t>tidak</a:t>
            </a:r>
            <a:r>
              <a:rPr lang="en-US" sz="5400" dirty="0">
                <a:ln>
                  <a:solidFill>
                    <a:sysClr val="windowText" lastClr="000000"/>
                  </a:solidFill>
                </a:ln>
                <a:solidFill>
                  <a:schemeClr val="accent2">
                    <a:lumMod val="75000"/>
                  </a:schemeClr>
                </a:solidFill>
                <a:latin typeface="Arial" pitchFamily="34" charset="0"/>
                <a:cs typeface="Arial" pitchFamily="34" charset="0"/>
              </a:rPr>
              <a:t> </a:t>
            </a:r>
            <a:r>
              <a:rPr lang="en-US" sz="5400" dirty="0" err="1">
                <a:ln>
                  <a:solidFill>
                    <a:sysClr val="windowText" lastClr="000000"/>
                  </a:solidFill>
                </a:ln>
                <a:solidFill>
                  <a:schemeClr val="accent2">
                    <a:lumMod val="75000"/>
                  </a:schemeClr>
                </a:solidFill>
                <a:latin typeface="Arial" pitchFamily="34" charset="0"/>
                <a:cs typeface="Arial" pitchFamily="34" charset="0"/>
              </a:rPr>
              <a:t>mengurangkan</a:t>
            </a:r>
            <a:r>
              <a:rPr lang="en-US" sz="5400" dirty="0">
                <a:ln>
                  <a:solidFill>
                    <a:sysClr val="windowText" lastClr="000000"/>
                  </a:solidFill>
                </a:ln>
                <a:solidFill>
                  <a:schemeClr val="accent2">
                    <a:lumMod val="75000"/>
                  </a:schemeClr>
                </a:solidFill>
                <a:latin typeface="Arial" pitchFamily="34" charset="0"/>
                <a:cs typeface="Arial" pitchFamily="34" charset="0"/>
              </a:rPr>
              <a:t> </a:t>
            </a:r>
            <a:r>
              <a:rPr lang="en-US" sz="5400" dirty="0" err="1">
                <a:ln>
                  <a:solidFill>
                    <a:sysClr val="windowText" lastClr="000000"/>
                  </a:solidFill>
                </a:ln>
                <a:solidFill>
                  <a:schemeClr val="accent2">
                    <a:lumMod val="75000"/>
                  </a:schemeClr>
                </a:solidFill>
                <a:latin typeface="Arial" pitchFamily="34" charset="0"/>
                <a:cs typeface="Arial" pitchFamily="34" charset="0"/>
              </a:rPr>
              <a:t>harta</a:t>
            </a:r>
            <a:endParaRPr lang="en-US" sz="5400" b="1" dirty="0">
              <a:ln>
                <a:solidFill>
                  <a:sysClr val="windowText" lastClr="000000"/>
                </a:solidFill>
              </a:ln>
              <a:solidFill>
                <a:schemeClr val="accent2">
                  <a:lumMod val="75000"/>
                </a:schemeClr>
              </a:solidFill>
              <a:latin typeface="Arial" pitchFamily="34" charset="0"/>
              <a:cs typeface="Arial" pitchFamily="34" charset="0"/>
            </a:endParaRPr>
          </a:p>
        </p:txBody>
      </p:sp>
      <p:sp>
        <p:nvSpPr>
          <p:cNvPr id="2" name="Rectangle 1"/>
          <p:cNvSpPr/>
          <p:nvPr/>
        </p:nvSpPr>
        <p:spPr>
          <a:xfrm>
            <a:off x="-32658" y="1066800"/>
            <a:ext cx="9122229" cy="193899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lnSpc>
                <a:spcPct val="150000"/>
              </a:lnSpc>
              <a:spcAft>
                <a:spcPts val="1000"/>
              </a:spcAft>
            </a:pPr>
            <a:r>
              <a:rPr lang="ar-SA"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a typeface="Calibri"/>
                <a:cs typeface="Traditional Arabic"/>
              </a:rPr>
              <a:t>مَا نَقَصَتْ صَدَقَةٌ مِنْ مَالٍ</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a typeface="Times New Roman"/>
              <a:cs typeface="Arial"/>
            </a:endParaRPr>
          </a:p>
        </p:txBody>
      </p:sp>
      <p:sp>
        <p:nvSpPr>
          <p:cNvPr id="5" name="Flowchart: Terminator 4"/>
          <p:cNvSpPr/>
          <p:nvPr/>
        </p:nvSpPr>
        <p:spPr>
          <a:xfrm>
            <a:off x="2150698" y="6238504"/>
            <a:ext cx="4804998" cy="457200"/>
          </a:xfrm>
          <a:prstGeom prst="flowChartTerminator">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50" dirty="0" smtClean="0">
                <a:ln w="13500">
                  <a:solidFill>
                    <a:schemeClr val="accent1">
                      <a:shade val="2500"/>
                      <a:alpha val="6500"/>
                    </a:schemeClr>
                  </a:solidFill>
                  <a:prstDash val="solid"/>
                </a:ln>
                <a:solidFill>
                  <a:srgbClr val="7030A0">
                    <a:alpha val="95000"/>
                  </a:srgbClr>
                </a:solidFill>
                <a:effectLst>
                  <a:innerShdw blurRad="50900" dist="38500" dir="13500000">
                    <a:srgbClr val="000000">
                      <a:alpha val="60000"/>
                    </a:srgbClr>
                  </a:innerShdw>
                </a:effectLst>
              </a:rPr>
              <a:t>- </a:t>
            </a:r>
            <a:r>
              <a:rPr lang="en-US" sz="2800" b="1" spc="50" dirty="0" err="1" smtClean="0">
                <a:ln w="13500">
                  <a:solidFill>
                    <a:schemeClr val="accent1">
                      <a:shade val="2500"/>
                      <a:alpha val="6500"/>
                    </a:schemeClr>
                  </a:solidFill>
                  <a:prstDash val="solid"/>
                </a:ln>
                <a:solidFill>
                  <a:srgbClr val="7030A0">
                    <a:alpha val="95000"/>
                  </a:srgbClr>
                </a:solidFill>
                <a:effectLst>
                  <a:innerShdw blurRad="50900" dist="38500" dir="13500000">
                    <a:srgbClr val="000000">
                      <a:alpha val="60000"/>
                    </a:srgbClr>
                  </a:innerShdw>
                </a:effectLst>
              </a:rPr>
              <a:t>Hadis</a:t>
            </a:r>
            <a:r>
              <a:rPr lang="en-US" sz="2800" b="1" spc="50" dirty="0" smtClean="0">
                <a:ln w="13500">
                  <a:solidFill>
                    <a:schemeClr val="accent1">
                      <a:shade val="2500"/>
                      <a:alpha val="6500"/>
                    </a:schemeClr>
                  </a:solidFill>
                  <a:prstDash val="solid"/>
                </a:ln>
                <a:solidFill>
                  <a:srgbClr val="7030A0">
                    <a:alpha val="95000"/>
                  </a:srgbClr>
                </a:solidFill>
                <a:effectLst>
                  <a:innerShdw blurRad="50900" dist="38500" dir="13500000">
                    <a:srgbClr val="000000">
                      <a:alpha val="60000"/>
                    </a:srgbClr>
                  </a:innerShdw>
                </a:effectLst>
              </a:rPr>
              <a:t> </a:t>
            </a:r>
            <a:r>
              <a:rPr lang="en-US" sz="2800" b="1" spc="50" dirty="0" err="1" smtClean="0">
                <a:ln w="13500">
                  <a:solidFill>
                    <a:schemeClr val="accent1">
                      <a:shade val="2500"/>
                      <a:alpha val="6500"/>
                    </a:schemeClr>
                  </a:solidFill>
                  <a:prstDash val="solid"/>
                </a:ln>
                <a:solidFill>
                  <a:srgbClr val="7030A0">
                    <a:alpha val="95000"/>
                  </a:srgbClr>
                </a:solidFill>
                <a:effectLst>
                  <a:innerShdw blurRad="50900" dist="38500" dir="13500000">
                    <a:srgbClr val="000000">
                      <a:alpha val="60000"/>
                    </a:srgbClr>
                  </a:innerShdw>
                </a:effectLst>
              </a:rPr>
              <a:t>Riwayat</a:t>
            </a:r>
            <a:r>
              <a:rPr lang="en-US" sz="2800" b="1" spc="50" dirty="0" smtClean="0">
                <a:ln w="13500">
                  <a:solidFill>
                    <a:schemeClr val="accent1">
                      <a:shade val="2500"/>
                      <a:alpha val="6500"/>
                    </a:schemeClr>
                  </a:solidFill>
                  <a:prstDash val="solid"/>
                </a:ln>
                <a:solidFill>
                  <a:srgbClr val="7030A0">
                    <a:alpha val="95000"/>
                  </a:srgbClr>
                </a:solidFill>
                <a:effectLst>
                  <a:innerShdw blurRad="50900" dist="38500" dir="13500000">
                    <a:srgbClr val="000000">
                      <a:alpha val="60000"/>
                    </a:srgbClr>
                  </a:innerShdw>
                </a:effectLst>
              </a:rPr>
              <a:t> Muslim -</a:t>
            </a:r>
            <a:endParaRPr lang="en-US" sz="2800" b="1" spc="50" dirty="0">
              <a:ln w="13500">
                <a:solidFill>
                  <a:schemeClr val="accent1">
                    <a:shade val="2500"/>
                    <a:alpha val="6500"/>
                  </a:schemeClr>
                </a:solidFill>
                <a:prstDash val="solid"/>
              </a:ln>
              <a:solidFill>
                <a:srgbClr val="7030A0">
                  <a:alpha val="95000"/>
                </a:srgb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7539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Down Arrow Callout 1"/>
          <p:cNvSpPr/>
          <p:nvPr/>
        </p:nvSpPr>
        <p:spPr>
          <a:xfrm>
            <a:off x="533400" y="564074"/>
            <a:ext cx="8153400" cy="3855526"/>
          </a:xfrm>
          <a:prstGeom prst="downArrowCallout">
            <a:avLst>
              <a:gd name="adj1" fmla="val 13312"/>
              <a:gd name="adj2" fmla="val 19156"/>
              <a:gd name="adj3" fmla="val 25000"/>
              <a:gd name="adj4" fmla="val 64977"/>
            </a:avLst>
          </a:prstGeom>
          <a:gradFill>
            <a:gsLst>
              <a:gs pos="0">
                <a:srgbClr val="DDEBCF">
                  <a:alpha val="78000"/>
                </a:srgbClr>
              </a:gs>
              <a:gs pos="50000">
                <a:srgbClr val="9CB86E"/>
              </a:gs>
              <a:gs pos="100000">
                <a:srgbClr val="156B13">
                  <a:alpha val="68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memudahkan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pengagihan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sampai</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asnaf</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berkenaan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dikeluarkan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114800"/>
            <a:ext cx="6760422" cy="24849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095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58238"/>
            <a:ext cx="5867400" cy="13248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ounded Rectangle 4"/>
          <p:cNvSpPr/>
          <p:nvPr/>
        </p:nvSpPr>
        <p:spPr>
          <a:xfrm>
            <a:off x="1295400" y="1981200"/>
            <a:ext cx="7543800" cy="1390650"/>
          </a:xfrm>
          <a:prstGeom prst="roundRect">
            <a:avLst/>
          </a:prstGeom>
          <a:solidFill>
            <a:schemeClr val="accent5">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Telah</a:t>
            </a:r>
            <a:r>
              <a:rPr lang="en-US" sz="2400" b="1" dirty="0" smtClean="0">
                <a:solidFill>
                  <a:schemeClr val="tx1"/>
                </a:solidFill>
              </a:rPr>
              <a:t> </a:t>
            </a:r>
            <a:r>
              <a:rPr lang="en-US" sz="2400" b="1" dirty="0" err="1" smtClean="0">
                <a:solidFill>
                  <a:schemeClr val="tx1"/>
                </a:solidFill>
              </a:rPr>
              <a:t>mengagihkan</a:t>
            </a:r>
            <a:r>
              <a:rPr lang="en-US" sz="2400" b="1" dirty="0" smtClean="0">
                <a:solidFill>
                  <a:schemeClr val="tx1"/>
                </a:solidFill>
              </a:rPr>
              <a:t> </a:t>
            </a:r>
            <a:r>
              <a:rPr lang="en-US" sz="2400" b="1" dirty="0">
                <a:solidFill>
                  <a:schemeClr val="tx1"/>
                </a:solidFill>
              </a:rPr>
              <a:t>zakat </a:t>
            </a:r>
            <a:r>
              <a:rPr lang="en-US" sz="2400" b="1" dirty="0" err="1">
                <a:solidFill>
                  <a:schemeClr val="tx1"/>
                </a:solidFill>
              </a:rPr>
              <a:t>kepada</a:t>
            </a:r>
            <a:r>
              <a:rPr lang="en-US" sz="2400" b="1" dirty="0">
                <a:solidFill>
                  <a:schemeClr val="tx1"/>
                </a:solidFill>
              </a:rPr>
              <a:t> </a:t>
            </a:r>
            <a:r>
              <a:rPr lang="en-US" sz="2400" b="1" dirty="0" err="1">
                <a:solidFill>
                  <a:schemeClr val="tx1"/>
                </a:solidFill>
              </a:rPr>
              <a:t>lapan</a:t>
            </a:r>
            <a:r>
              <a:rPr lang="en-US" sz="2400" b="1" dirty="0">
                <a:solidFill>
                  <a:schemeClr val="tx1"/>
                </a:solidFill>
              </a:rPr>
              <a:t> </a:t>
            </a:r>
            <a:r>
              <a:rPr lang="en-US" sz="2400" b="1" dirty="0" err="1">
                <a:solidFill>
                  <a:schemeClr val="tx1"/>
                </a:solidFill>
              </a:rPr>
              <a:t>asnaf</a:t>
            </a:r>
            <a:r>
              <a:rPr lang="en-US" sz="2400" b="1" dirty="0">
                <a:solidFill>
                  <a:schemeClr val="tx1"/>
                </a:solidFill>
              </a:rPr>
              <a:t> </a:t>
            </a:r>
            <a:r>
              <a:rPr lang="en-US" sz="2400" b="1" dirty="0" err="1">
                <a:solidFill>
                  <a:schemeClr val="tx1"/>
                </a:solidFill>
              </a:rPr>
              <a:t>sebanyak</a:t>
            </a:r>
            <a:r>
              <a:rPr lang="en-US" sz="2400" b="1" dirty="0">
                <a:solidFill>
                  <a:schemeClr val="tx1"/>
                </a:solidFill>
              </a:rPr>
              <a:t> </a:t>
            </a:r>
            <a:r>
              <a:rPr lang="en-US" sz="3600" b="1" dirty="0">
                <a:solidFill>
                  <a:srgbClr val="FF0000"/>
                </a:solidFill>
              </a:rPr>
              <a:t>RM 169,568,125.76 </a:t>
            </a:r>
            <a:r>
              <a:rPr lang="en-US" sz="2400" b="1" dirty="0" err="1" smtClean="0">
                <a:solidFill>
                  <a:schemeClr val="tx1"/>
                </a:solidFill>
              </a:rPr>
              <a:t>bermula</a:t>
            </a:r>
            <a:r>
              <a:rPr lang="en-US" sz="2400" b="1" dirty="0" smtClean="0">
                <a:solidFill>
                  <a:schemeClr val="tx1"/>
                </a:solidFill>
              </a:rPr>
              <a:t> </a:t>
            </a:r>
            <a:r>
              <a:rPr lang="en-US" sz="2400" b="1" dirty="0" err="1">
                <a:solidFill>
                  <a:schemeClr val="tx1"/>
                </a:solidFill>
              </a:rPr>
              <a:t>dari</a:t>
            </a:r>
            <a:r>
              <a:rPr lang="en-US" sz="2400" b="1" dirty="0">
                <a:solidFill>
                  <a:schemeClr val="tx1"/>
                </a:solidFill>
              </a:rPr>
              <a:t> </a:t>
            </a:r>
            <a:r>
              <a:rPr lang="en-US" sz="2400" b="1" dirty="0" err="1">
                <a:solidFill>
                  <a:schemeClr val="tx1"/>
                </a:solidFill>
              </a:rPr>
              <a:t>bulan</a:t>
            </a:r>
            <a:r>
              <a:rPr lang="en-US" sz="2400" b="1" dirty="0">
                <a:solidFill>
                  <a:schemeClr val="tx1"/>
                </a:solidFill>
              </a:rPr>
              <a:t> </a:t>
            </a:r>
            <a:r>
              <a:rPr lang="en-US" sz="2400" b="1" dirty="0" err="1">
                <a:solidFill>
                  <a:schemeClr val="tx1"/>
                </a:solidFill>
              </a:rPr>
              <a:t>Januari</a:t>
            </a:r>
            <a:r>
              <a:rPr lang="en-US" sz="2400" b="1" dirty="0">
                <a:solidFill>
                  <a:schemeClr val="tx1"/>
                </a:solidFill>
              </a:rPr>
              <a:t> </a:t>
            </a:r>
            <a:r>
              <a:rPr lang="en-US" sz="2400" b="1" dirty="0" err="1">
                <a:solidFill>
                  <a:schemeClr val="tx1"/>
                </a:solidFill>
              </a:rPr>
              <a:t>hingga</a:t>
            </a:r>
            <a:r>
              <a:rPr lang="en-US" sz="2400" b="1" dirty="0">
                <a:solidFill>
                  <a:schemeClr val="tx1"/>
                </a:solidFill>
              </a:rPr>
              <a:t> </a:t>
            </a:r>
            <a:r>
              <a:rPr lang="en-US" sz="2400" b="1" dirty="0" err="1">
                <a:solidFill>
                  <a:schemeClr val="tx1"/>
                </a:solidFill>
              </a:rPr>
              <a:t>bulan</a:t>
            </a:r>
            <a:r>
              <a:rPr lang="en-US" sz="2400" b="1" dirty="0">
                <a:solidFill>
                  <a:schemeClr val="tx1"/>
                </a:solidFill>
              </a:rPr>
              <a:t> September 2021</a:t>
            </a:r>
          </a:p>
        </p:txBody>
      </p:sp>
      <p:sp>
        <p:nvSpPr>
          <p:cNvPr id="6" name="Striped Right Arrow 5"/>
          <p:cNvSpPr/>
          <p:nvPr/>
        </p:nvSpPr>
        <p:spPr>
          <a:xfrm>
            <a:off x="289461" y="3924300"/>
            <a:ext cx="876300" cy="647700"/>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289461" y="2408217"/>
            <a:ext cx="876300" cy="647700"/>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95400" y="3581400"/>
            <a:ext cx="7543800" cy="1333500"/>
          </a:xfrm>
          <a:prstGeom prst="roundRect">
            <a:avLst/>
          </a:prstGeom>
          <a:solidFill>
            <a:srgbClr val="FFFF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rPr>
              <a:t>Ucapan</a:t>
            </a:r>
            <a:r>
              <a:rPr lang="en-US" sz="2800" b="1" dirty="0" smtClean="0">
                <a:solidFill>
                  <a:schemeClr val="tx1"/>
                </a:solidFill>
              </a:rPr>
              <a:t> </a:t>
            </a:r>
            <a:r>
              <a:rPr lang="en-US" sz="2800" b="1" dirty="0" err="1">
                <a:solidFill>
                  <a:schemeClr val="tx1"/>
                </a:solidFill>
              </a:rPr>
              <a:t>penghargaan</a:t>
            </a:r>
            <a:r>
              <a:rPr lang="en-US" sz="2800" b="1" dirty="0">
                <a:solidFill>
                  <a:schemeClr val="tx1"/>
                </a:solidFill>
              </a:rPr>
              <a:t> MAIDAM </a:t>
            </a:r>
            <a:r>
              <a:rPr lang="en-US" sz="2800" b="1" dirty="0" err="1">
                <a:solidFill>
                  <a:schemeClr val="tx1"/>
                </a:solidFill>
              </a:rPr>
              <a:t>dan</a:t>
            </a:r>
            <a:r>
              <a:rPr lang="en-US" sz="2800" b="1" dirty="0">
                <a:solidFill>
                  <a:schemeClr val="tx1"/>
                </a:solidFill>
              </a:rPr>
              <a:t> </a:t>
            </a:r>
            <a:r>
              <a:rPr lang="en-US" sz="2800" b="1" dirty="0" err="1">
                <a:solidFill>
                  <a:schemeClr val="tx1"/>
                </a:solidFill>
              </a:rPr>
              <a:t>terima</a:t>
            </a:r>
            <a:r>
              <a:rPr lang="en-US" sz="2800" b="1" dirty="0">
                <a:solidFill>
                  <a:schemeClr val="tx1"/>
                </a:solidFill>
              </a:rPr>
              <a:t> </a:t>
            </a:r>
            <a:r>
              <a:rPr lang="en-US" sz="2800" b="1" dirty="0" err="1">
                <a:solidFill>
                  <a:schemeClr val="tx1"/>
                </a:solidFill>
              </a:rPr>
              <a:t>kasih</a:t>
            </a:r>
            <a:r>
              <a:rPr lang="en-US" sz="2800" b="1" dirty="0">
                <a:solidFill>
                  <a:schemeClr val="tx1"/>
                </a:solidFill>
              </a:rPr>
              <a:t> </a:t>
            </a:r>
            <a:r>
              <a:rPr lang="en-US" sz="2800" b="1" dirty="0" err="1">
                <a:solidFill>
                  <a:schemeClr val="tx1"/>
                </a:solidFill>
              </a:rPr>
              <a:t>kepada</a:t>
            </a:r>
            <a:r>
              <a:rPr lang="en-US" sz="2800" b="1" dirty="0">
                <a:solidFill>
                  <a:schemeClr val="tx1"/>
                </a:solidFill>
              </a:rPr>
              <a:t> </a:t>
            </a:r>
            <a:r>
              <a:rPr lang="en-US" sz="2800" b="1" dirty="0" err="1">
                <a:solidFill>
                  <a:schemeClr val="tx1"/>
                </a:solidFill>
              </a:rPr>
              <a:t>semua</a:t>
            </a:r>
            <a:r>
              <a:rPr lang="en-US" sz="2800" b="1" dirty="0">
                <a:solidFill>
                  <a:schemeClr val="tx1"/>
                </a:solidFill>
              </a:rPr>
              <a:t> </a:t>
            </a:r>
            <a:r>
              <a:rPr lang="en-US" sz="2800" b="1" dirty="0" err="1">
                <a:solidFill>
                  <a:schemeClr val="tx1"/>
                </a:solidFill>
              </a:rPr>
              <a:t>pihak</a:t>
            </a:r>
            <a:r>
              <a:rPr lang="en-US" sz="2800" b="1" dirty="0">
                <a:solidFill>
                  <a:schemeClr val="tx1"/>
                </a:solidFill>
              </a:rPr>
              <a:t> yang </a:t>
            </a:r>
            <a:r>
              <a:rPr lang="en-US" sz="2800" b="1" dirty="0" err="1">
                <a:solidFill>
                  <a:schemeClr val="tx1"/>
                </a:solidFill>
              </a:rPr>
              <a:t>telah</a:t>
            </a:r>
            <a:r>
              <a:rPr lang="en-US" sz="2800" b="1" dirty="0">
                <a:solidFill>
                  <a:schemeClr val="tx1"/>
                </a:solidFill>
              </a:rPr>
              <a:t> </a:t>
            </a:r>
            <a:r>
              <a:rPr lang="en-US" sz="2800" b="1" dirty="0" err="1">
                <a:solidFill>
                  <a:schemeClr val="tx1"/>
                </a:solidFill>
              </a:rPr>
              <a:t>menyerah</a:t>
            </a:r>
            <a:r>
              <a:rPr lang="en-US" sz="2800" b="1" dirty="0">
                <a:solidFill>
                  <a:schemeClr val="tx1"/>
                </a:solidFill>
              </a:rPr>
              <a:t> </a:t>
            </a:r>
            <a:r>
              <a:rPr lang="en-US" sz="2800" b="1" dirty="0" err="1">
                <a:solidFill>
                  <a:schemeClr val="tx1"/>
                </a:solidFill>
              </a:rPr>
              <a:t>atau</a:t>
            </a:r>
            <a:r>
              <a:rPr lang="en-US" sz="2800" b="1" dirty="0">
                <a:solidFill>
                  <a:schemeClr val="tx1"/>
                </a:solidFill>
              </a:rPr>
              <a:t> </a:t>
            </a:r>
            <a:r>
              <a:rPr lang="en-US" sz="2800" b="1" dirty="0" err="1">
                <a:solidFill>
                  <a:schemeClr val="tx1"/>
                </a:solidFill>
              </a:rPr>
              <a:t>membayar</a:t>
            </a:r>
            <a:r>
              <a:rPr lang="en-US" sz="2800" b="1" dirty="0">
                <a:solidFill>
                  <a:schemeClr val="tx1"/>
                </a:solidFill>
              </a:rPr>
              <a:t> zakat </a:t>
            </a:r>
            <a:r>
              <a:rPr lang="en-US" sz="2800" b="1" dirty="0" err="1">
                <a:solidFill>
                  <a:schemeClr val="tx1"/>
                </a:solidFill>
              </a:rPr>
              <a:t>kepada</a:t>
            </a:r>
            <a:r>
              <a:rPr lang="en-US" sz="2800" b="1" dirty="0">
                <a:solidFill>
                  <a:schemeClr val="tx1"/>
                </a:solidFill>
              </a:rPr>
              <a:t> MAIDAM</a:t>
            </a:r>
          </a:p>
        </p:txBody>
      </p:sp>
      <p:sp>
        <p:nvSpPr>
          <p:cNvPr id="9" name="Rounded Rectangle 8"/>
          <p:cNvSpPr/>
          <p:nvPr/>
        </p:nvSpPr>
        <p:spPr>
          <a:xfrm>
            <a:off x="1305296" y="5110348"/>
            <a:ext cx="7543800" cy="13716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smtClean="0">
                <a:solidFill>
                  <a:schemeClr val="tx1"/>
                </a:solidFill>
              </a:rPr>
              <a:t>Kepada</a:t>
            </a:r>
            <a:r>
              <a:rPr lang="en-US" sz="2700" b="1" dirty="0" smtClean="0">
                <a:solidFill>
                  <a:schemeClr val="tx1"/>
                </a:solidFill>
              </a:rPr>
              <a:t> </a:t>
            </a:r>
            <a:r>
              <a:rPr lang="en-US" sz="2700" b="1" dirty="0" err="1">
                <a:solidFill>
                  <a:schemeClr val="tx1"/>
                </a:solidFill>
              </a:rPr>
              <a:t>pihak</a:t>
            </a:r>
            <a:r>
              <a:rPr lang="en-US" sz="2700" b="1" dirty="0">
                <a:solidFill>
                  <a:schemeClr val="tx1"/>
                </a:solidFill>
              </a:rPr>
              <a:t> yang </a:t>
            </a:r>
            <a:r>
              <a:rPr lang="en-US" sz="2700" b="1" dirty="0" err="1">
                <a:solidFill>
                  <a:schemeClr val="tx1"/>
                </a:solidFill>
              </a:rPr>
              <a:t>belum</a:t>
            </a:r>
            <a:r>
              <a:rPr lang="en-US" sz="2700" b="1" dirty="0">
                <a:solidFill>
                  <a:schemeClr val="tx1"/>
                </a:solidFill>
              </a:rPr>
              <a:t> </a:t>
            </a:r>
            <a:r>
              <a:rPr lang="en-US" sz="2700" b="1" dirty="0" err="1">
                <a:solidFill>
                  <a:schemeClr val="tx1"/>
                </a:solidFill>
              </a:rPr>
              <a:t>menunaikan</a:t>
            </a:r>
            <a:r>
              <a:rPr lang="en-US" sz="2700" b="1" dirty="0">
                <a:solidFill>
                  <a:schemeClr val="tx1"/>
                </a:solidFill>
              </a:rPr>
              <a:t> </a:t>
            </a:r>
            <a:r>
              <a:rPr lang="en-US" sz="2700" b="1" dirty="0" err="1">
                <a:solidFill>
                  <a:schemeClr val="tx1"/>
                </a:solidFill>
              </a:rPr>
              <a:t>kewajipan</a:t>
            </a:r>
            <a:r>
              <a:rPr lang="en-US" sz="2700" b="1" dirty="0">
                <a:solidFill>
                  <a:schemeClr val="tx1"/>
                </a:solidFill>
              </a:rPr>
              <a:t> zakat </a:t>
            </a:r>
            <a:r>
              <a:rPr lang="en-US" sz="2700" b="1" dirty="0" err="1">
                <a:solidFill>
                  <a:schemeClr val="tx1"/>
                </a:solidFill>
              </a:rPr>
              <a:t>ini</a:t>
            </a:r>
            <a:r>
              <a:rPr lang="en-US" sz="2700" b="1" dirty="0">
                <a:solidFill>
                  <a:schemeClr val="tx1"/>
                </a:solidFill>
              </a:rPr>
              <a:t>, </a:t>
            </a:r>
            <a:r>
              <a:rPr lang="en-US" sz="2700" b="1" dirty="0" err="1">
                <a:solidFill>
                  <a:schemeClr val="tx1"/>
                </a:solidFill>
              </a:rPr>
              <a:t>Khatib</a:t>
            </a:r>
            <a:r>
              <a:rPr lang="en-US" sz="2700" b="1" dirty="0">
                <a:solidFill>
                  <a:schemeClr val="tx1"/>
                </a:solidFill>
              </a:rPr>
              <a:t> </a:t>
            </a:r>
            <a:r>
              <a:rPr lang="en-US" sz="2700" b="1" dirty="0" err="1">
                <a:solidFill>
                  <a:schemeClr val="tx1"/>
                </a:solidFill>
              </a:rPr>
              <a:t>menyeru</a:t>
            </a:r>
            <a:r>
              <a:rPr lang="en-US" sz="2700" b="1" dirty="0">
                <a:solidFill>
                  <a:schemeClr val="tx1"/>
                </a:solidFill>
              </a:rPr>
              <a:t> </a:t>
            </a:r>
            <a:r>
              <a:rPr lang="en-US" sz="2700" b="1" dirty="0" err="1">
                <a:solidFill>
                  <a:schemeClr val="tx1"/>
                </a:solidFill>
              </a:rPr>
              <a:t>supaya</a:t>
            </a:r>
            <a:r>
              <a:rPr lang="en-US" sz="2700" b="1" dirty="0">
                <a:solidFill>
                  <a:schemeClr val="tx1"/>
                </a:solidFill>
              </a:rPr>
              <a:t> </a:t>
            </a:r>
            <a:r>
              <a:rPr lang="en-US" sz="2700" b="1" dirty="0" err="1">
                <a:solidFill>
                  <a:schemeClr val="tx1"/>
                </a:solidFill>
              </a:rPr>
              <a:t>segera</a:t>
            </a:r>
            <a:r>
              <a:rPr lang="en-US" sz="2700" b="1" dirty="0">
                <a:solidFill>
                  <a:schemeClr val="tx1"/>
                </a:solidFill>
              </a:rPr>
              <a:t> </a:t>
            </a:r>
            <a:r>
              <a:rPr lang="en-US" sz="2700" b="1" dirty="0" err="1">
                <a:solidFill>
                  <a:schemeClr val="tx1"/>
                </a:solidFill>
              </a:rPr>
              <a:t>melaksanakannya</a:t>
            </a:r>
            <a:r>
              <a:rPr lang="en-US" sz="2700" b="1" dirty="0">
                <a:solidFill>
                  <a:schemeClr val="tx1"/>
                </a:solidFill>
              </a:rPr>
              <a:t> </a:t>
            </a:r>
            <a:r>
              <a:rPr lang="en-US" sz="2700" b="1" dirty="0" err="1">
                <a:solidFill>
                  <a:schemeClr val="tx1"/>
                </a:solidFill>
              </a:rPr>
              <a:t>sebelum</a:t>
            </a:r>
            <a:r>
              <a:rPr lang="en-US" sz="2700" b="1" dirty="0">
                <a:solidFill>
                  <a:schemeClr val="tx1"/>
                </a:solidFill>
              </a:rPr>
              <a:t> </a:t>
            </a:r>
            <a:r>
              <a:rPr lang="en-US" sz="2700" b="1" dirty="0" err="1">
                <a:solidFill>
                  <a:schemeClr val="tx1"/>
                </a:solidFill>
              </a:rPr>
              <a:t>berakhir</a:t>
            </a:r>
            <a:r>
              <a:rPr lang="en-US" sz="2700" b="1" dirty="0">
                <a:solidFill>
                  <a:schemeClr val="tx1"/>
                </a:solidFill>
              </a:rPr>
              <a:t> </a:t>
            </a:r>
            <a:r>
              <a:rPr lang="en-US" sz="2700" b="1" dirty="0" err="1">
                <a:solidFill>
                  <a:schemeClr val="tx1"/>
                </a:solidFill>
              </a:rPr>
              <a:t>tahun</a:t>
            </a:r>
            <a:r>
              <a:rPr lang="en-US" sz="2700" b="1" dirty="0">
                <a:solidFill>
                  <a:schemeClr val="tx1"/>
                </a:solidFill>
              </a:rPr>
              <a:t> 2021</a:t>
            </a:r>
          </a:p>
        </p:txBody>
      </p:sp>
      <p:sp>
        <p:nvSpPr>
          <p:cNvPr id="10" name="Striped Right Arrow 9"/>
          <p:cNvSpPr/>
          <p:nvPr/>
        </p:nvSpPr>
        <p:spPr>
          <a:xfrm>
            <a:off x="289461" y="5472298"/>
            <a:ext cx="876300" cy="647700"/>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86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303603"/>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 t="-5000" r="-1000" b="-5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6000" r="-17000" b="-10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0" y="833251"/>
            <a:ext cx="9144000" cy="2585323"/>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الْحَقُّ الْمُبِيْنَ، </a:t>
            </a: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الْمَبْعُوْثُ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رَحْمَةً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لِلْعَالَمِيْنَ</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285368"/>
            <a:ext cx="9144000" cy="3554819"/>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Memiliki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Nyata</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sebagai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107185" y="990600"/>
            <a:ext cx="8915400"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وَمَوْلَانَا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أَفْضَلِ الْخَلْقِ أَجْمَعِيْنَ،</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وَمَنْ تَبِعَهُمْ بِإِحْسَانٍ إِلَى يَوْمِ الدِّيْنَ</a:t>
            </a:r>
          </a:p>
        </p:txBody>
      </p:sp>
      <p:sp>
        <p:nvSpPr>
          <p:cNvPr id="4" name="TextBox 3"/>
          <p:cNvSpPr txBox="1"/>
          <p:nvPr/>
        </p:nvSpPr>
        <p:spPr>
          <a:xfrm>
            <a:off x="107185" y="3657600"/>
            <a:ext cx="8915399"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pemimpin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makhluk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pengikut-pengikutnya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286016" y="990600"/>
            <a:ext cx="8617635" cy="1323439"/>
          </a:xfrm>
          <a:prstGeom prst="rect">
            <a:avLst/>
          </a:prstGeom>
          <a:solidFill>
            <a:srgbClr val="7030A0">
              <a:alpha val="51000"/>
            </a:srgbClr>
          </a:solidFill>
        </p:spPr>
        <p:txBody>
          <a:bodyPr wrap="square">
            <a:spAutoFit/>
          </a:bodyPr>
          <a:lstStyle/>
          <a:p>
            <a:pPr algn="ctr" rtl="1"/>
            <a:r>
              <a:rPr lang="ar-SA" sz="8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وَكُوْنُوْا مَعَ الصَّادِقِيْنَ</a:t>
            </a:r>
            <a:endParaRPr lang="ms-MY" sz="80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56842" y="2667000"/>
            <a:ext cx="8475981" cy="4031873"/>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7000" r="-17000"/>
          </a:stretch>
        </a:blipFill>
        <a:effectLst/>
      </p:bgPr>
    </p:bg>
    <p:spTree>
      <p:nvGrpSpPr>
        <p:cNvPr id="1" name=""/>
        <p:cNvGrpSpPr/>
        <p:nvPr/>
      </p:nvGrpSpPr>
      <p:grpSpPr>
        <a:xfrm>
          <a:off x="0" y="0"/>
          <a:ext cx="0" cy="0"/>
          <a:chOff x="0" y="0"/>
          <a:chExt cx="0" cy="0"/>
        </a:xfrm>
      </p:grpSpPr>
      <p:sp>
        <p:nvSpPr>
          <p:cNvPr id="10" name="Rectangle 9"/>
          <p:cNvSpPr/>
          <p:nvPr/>
        </p:nvSpPr>
        <p:spPr>
          <a:xfrm>
            <a:off x="457200" y="1238472"/>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10 Disember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05 Jamadil Awal 1443</a:t>
            </a:r>
          </a:p>
        </p:txBody>
      </p:sp>
      <p:sp>
        <p:nvSpPr>
          <p:cNvPr id="4" name="Rectangle 3"/>
          <p:cNvSpPr/>
          <p:nvPr/>
        </p:nvSpPr>
        <p:spPr>
          <a:xfrm>
            <a:off x="197922" y="347069"/>
            <a:ext cx="5638800" cy="923330"/>
          </a:xfrm>
          <a:prstGeom prst="rect">
            <a:avLst/>
          </a:prstGeom>
          <a:noFill/>
        </p:spPr>
        <p:txBody>
          <a:bodyPr wrap="square" lIns="91440" tIns="45720" rIns="91440" bIns="45720">
            <a:spAutoFit/>
          </a:bodyPr>
          <a:lstStyle/>
          <a:p>
            <a:pPr algn="ct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2" name="Rectangle 1"/>
          <p:cNvSpPr/>
          <p:nvPr/>
        </p:nvSpPr>
        <p:spPr>
          <a:xfrm>
            <a:off x="197922" y="2819400"/>
            <a:ext cx="8752764" cy="3139321"/>
          </a:xfrm>
          <a:prstGeom prst="rect">
            <a:avLst/>
          </a:prstGeom>
          <a:noFill/>
        </p:spPr>
        <p:txBody>
          <a:bodyPr wrap="square" lIns="91440" tIns="45720" rIns="91440" bIns="45720">
            <a:spAutoFit/>
          </a:bodyPr>
          <a:lstStyle/>
          <a:p>
            <a:pPr algn="ct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Zakat </a:t>
            </a:r>
            <a:r>
              <a:rPr lang="en-US"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Membersihkan</a:t>
            </a: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 </a:t>
            </a:r>
            <a:r>
              <a:rPr lang="en-US"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Dosa</a:t>
            </a: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 </a:t>
            </a: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Dan </a:t>
            </a:r>
            <a:endPar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endParaRPr>
          </a:p>
          <a:p>
            <a:pPr algn="ctr"/>
            <a:r>
              <a:rPr lang="en-US"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Menyucikan</a:t>
            </a: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 </a:t>
            </a:r>
            <a:r>
              <a:rPr lang="en-US"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Jiwa</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1172750" y="785260"/>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endParaRPr lang="en-US" sz="3600" dirty="0"/>
          </a:p>
        </p:txBody>
      </p:sp>
      <p:sp>
        <p:nvSpPr>
          <p:cNvPr id="2" name="Curved Right Arrow 1"/>
          <p:cNvSpPr/>
          <p:nvPr/>
        </p:nvSpPr>
        <p:spPr>
          <a:xfrm rot="21212818">
            <a:off x="279421" y="1652863"/>
            <a:ext cx="1515258" cy="3701813"/>
          </a:xfrm>
          <a:prstGeom prst="curvedRightArrow">
            <a:avLst>
              <a:gd name="adj1" fmla="val 5859"/>
              <a:gd name="adj2" fmla="val 19159"/>
              <a:gd name="adj3" fmla="val 416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ectangle 4"/>
          <p:cNvSpPr/>
          <p:nvPr/>
        </p:nvSpPr>
        <p:spPr>
          <a:xfrm>
            <a:off x="2378943" y="2480462"/>
            <a:ext cx="6500036" cy="1282792"/>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rPr>
              <a:t>Makna dari segi bahasa :</a:t>
            </a:r>
          </a:p>
          <a:p>
            <a:pPr algn="ctr"/>
            <a:r>
              <a:rPr lang="fi-FI"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Bersih, suci</a:t>
            </a:r>
            <a:r>
              <a:rPr lang="fi-FI"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subur, bertambah, berkembang, berkat dan baik</a:t>
            </a:r>
          </a:p>
        </p:txBody>
      </p:sp>
      <p:sp>
        <p:nvSpPr>
          <p:cNvPr id="7" name="Curved Right Arrow 6"/>
          <p:cNvSpPr/>
          <p:nvPr/>
        </p:nvSpPr>
        <p:spPr>
          <a:xfrm rot="20019209">
            <a:off x="1010465" y="1676135"/>
            <a:ext cx="995229" cy="1968516"/>
          </a:xfrm>
          <a:prstGeom prst="curvedRightArrow">
            <a:avLst>
              <a:gd name="adj1" fmla="val 5859"/>
              <a:gd name="adj2" fmla="val 24438"/>
              <a:gd name="adj3" fmla="val 49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ectangle 7"/>
          <p:cNvSpPr/>
          <p:nvPr/>
        </p:nvSpPr>
        <p:spPr>
          <a:xfrm>
            <a:off x="2016703" y="4343400"/>
            <a:ext cx="6488161" cy="2286000"/>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rPr>
              <a:t>Makna dari </a:t>
            </a:r>
            <a:r>
              <a:rPr lang="sv-SE" sz="2400" u="sng" dirty="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rPr>
              <a:t>segi syarak </a:t>
            </a:r>
            <a:r>
              <a:rPr lang="sv-SE" sz="2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rPr>
              <a:t>:</a:t>
            </a:r>
          </a:p>
          <a:p>
            <a:pPr algn="ctr"/>
            <a:r>
              <a:rPr lang="sv-SE"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M</a:t>
            </a:r>
            <a:r>
              <a:rPr lang="sv-S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engeluarkan </a:t>
            </a:r>
            <a:r>
              <a:rPr lang="sv-SE"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sejumlah harta yang tertentu mengikut kadar yang tertentu  yang wajib diberikan kepada golongan yang berhak </a:t>
            </a:r>
            <a:r>
              <a:rPr lang="sv-S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menerimanya</a:t>
            </a:r>
            <a:endParaRPr lang="sv-SE"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5000" r="-9000" b="-15000"/>
          </a:stretch>
        </a:blipFill>
        <a:effectLst/>
      </p:bgPr>
    </p:bg>
    <p:spTree>
      <p:nvGrpSpPr>
        <p:cNvPr id="1" name=""/>
        <p:cNvGrpSpPr/>
        <p:nvPr/>
      </p:nvGrpSpPr>
      <p:grpSpPr>
        <a:xfrm>
          <a:off x="0" y="0"/>
          <a:ext cx="0" cy="0"/>
          <a:chOff x="0" y="0"/>
          <a:chExt cx="0" cy="0"/>
        </a:xfrm>
      </p:grpSpPr>
      <p:sp>
        <p:nvSpPr>
          <p:cNvPr id="4" name="Cloud Callout 3"/>
          <p:cNvSpPr/>
          <p:nvPr/>
        </p:nvSpPr>
        <p:spPr>
          <a:xfrm>
            <a:off x="651164" y="457200"/>
            <a:ext cx="5334000" cy="1295400"/>
          </a:xfrm>
          <a:prstGeom prst="cloudCallout">
            <a:avLst>
              <a:gd name="adj1" fmla="val -6362"/>
              <a:gd name="adj2" fmla="val 133088"/>
            </a:avLst>
          </a:prstGeom>
          <a:solidFill>
            <a:srgbClr val="00B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endParaRPr lang="en-US" sz="4000" dirty="0"/>
          </a:p>
        </p:txBody>
      </p:sp>
      <p:sp>
        <p:nvSpPr>
          <p:cNvPr id="6" name="Rounded Rectangle 5"/>
          <p:cNvSpPr/>
          <p:nvPr/>
        </p:nvSpPr>
        <p:spPr>
          <a:xfrm>
            <a:off x="1143000" y="3048000"/>
            <a:ext cx="7315200" cy="2286000"/>
          </a:xfrm>
          <a:prstGeom prst="roundRect">
            <a:avLst/>
          </a:prstGeom>
          <a:solidFill>
            <a:schemeClr val="accent3">
              <a:lumMod val="60000"/>
              <a:lumOff val="4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Rukun </a:t>
            </a:r>
            <a:r>
              <a:rPr lang="ms-MY"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Islam yang ketiga yang wajib ditunaikan oleh setiap individu yang mencukupi </a:t>
            </a:r>
            <a:r>
              <a:rPr lang="ms-MY"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syarat</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44445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Cloud Callout 3"/>
          <p:cNvSpPr/>
          <p:nvPr/>
        </p:nvSpPr>
        <p:spPr>
          <a:xfrm>
            <a:off x="1371600" y="243444"/>
            <a:ext cx="6892636" cy="990600"/>
          </a:xfrm>
          <a:prstGeom prst="cloudCallout">
            <a:avLst>
              <a:gd name="adj1" fmla="val -45472"/>
              <a:gd name="adj2" fmla="val 8873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elebihan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Berzakat</a:t>
            </a:r>
            <a:endParaRPr lang="en-US" sz="2800" dirty="0"/>
          </a:p>
        </p:txBody>
      </p:sp>
      <p:sp>
        <p:nvSpPr>
          <p:cNvPr id="6" name="Rounded Rectangle 5"/>
          <p:cNvSpPr/>
          <p:nvPr/>
        </p:nvSpPr>
        <p:spPr>
          <a:xfrm>
            <a:off x="516082" y="1676400"/>
            <a:ext cx="8382000" cy="47244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ln w="10541" cmpd="sng">
                  <a:solidFill>
                    <a:sysClr val="windowText" lastClr="000000"/>
                  </a:solidFill>
                  <a:prstDash val="solid"/>
                </a:ln>
                <a:solidFill>
                  <a:srgbClr val="C00000"/>
                </a:solidFill>
              </a:rPr>
              <a:t>Pertama</a:t>
            </a:r>
            <a:r>
              <a:rPr lang="ms-MY" sz="4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ms-MY"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Zakat membersihkan jiwa pengeluar dari akhlak-akhlak yang buruk seperti bakhil, kedekut, mencintai harta dan sebagainya dan </a:t>
            </a:r>
            <a:r>
              <a:rPr lang="ms-MY" sz="4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mensucikannya </a:t>
            </a:r>
            <a:r>
              <a:rPr lang="ms-MY"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dari dosa serta menghindarkannya dari seksa Allah</a:t>
            </a:r>
            <a:endParaRPr lang="en-US"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2589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12405663</TotalTime>
  <Words>997</Words>
  <Application>Microsoft Office PowerPoint</Application>
  <PresentationFormat>On-screen Show (4:3)</PresentationFormat>
  <Paragraphs>121</Paragraphs>
  <Slides>37</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37</vt:i4>
      </vt:variant>
    </vt:vector>
  </HeadingPairs>
  <TitlesOfParts>
    <vt:vector size="55" baseType="lpstr">
      <vt:lpstr>A25-SQUANOVA</vt: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292</cp:revision>
  <dcterms:created xsi:type="dcterms:W3CDTF">2017-12-24T04:47:57Z</dcterms:created>
  <dcterms:modified xsi:type="dcterms:W3CDTF">2021-12-09T07:53:04Z</dcterms:modified>
</cp:coreProperties>
</file>